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Lexen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xend-regular.fntdata"/><Relationship Id="rId25" Type="http://schemas.openxmlformats.org/officeDocument/2006/relationships/slide" Target="slides/slide20.xml"/><Relationship Id="rId27" Type="http://schemas.openxmlformats.org/officeDocument/2006/relationships/font" Target="fonts/Lexen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31c49e4414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" name="Google Shape;24;g31c49e4414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de5c91fd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de5c91fd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de5c91fd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de5c91fd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de5c91fd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de5c91fd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de5c91fd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de5c91fd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de5c91fd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de5c91fd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de5c91fd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de5c91fd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de5c91fd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de5c91fd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de5c91fd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de5c91fd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de5c91fd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de5c91fd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de5c91fd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de5c91fd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31de5c91fd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Google Shape;30;g31de5c91fd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c610a87a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c610a87a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31de5c91fd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31de5c91fd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31de5c91fd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31de5c91fd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1de5c91fd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1de5c91fd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1de5c91fd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1de5c91fd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1de5c91fd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1de5c91fd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1de5c91fd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1de5c91fd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de5c91fd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de5c91fd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gif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">
  <p:cSld name="TITLE_3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43200" y="583225"/>
            <a:ext cx="3146400" cy="1091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"/>
                <a:ea typeface="Lexend"/>
                <a:cs typeface="Lexend"/>
                <a:sym typeface="Lexend"/>
              </a:rPr>
              <a:t>Prof. Alessandro Carrega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Lexend"/>
                <a:ea typeface="Lexend"/>
                <a:cs typeface="Lexend"/>
                <a:sym typeface="Lexend"/>
              </a:rPr>
              <a:t>alessandro.carrega@unige.it</a:t>
            </a:r>
            <a:endParaRPr i="1"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1007175" y="1750825"/>
            <a:ext cx="1131900" cy="5289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Lesson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789600" y="4011500"/>
            <a:ext cx="5033100" cy="707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Ph.D. Course in Cyber Security for Cloud Computing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from zero to hero</a:t>
            </a:r>
            <a:endParaRPr i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2216400" y="1747475"/>
            <a:ext cx="4711200" cy="2186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586725" y="1750825"/>
            <a:ext cx="5304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5674950" y="202125"/>
            <a:ext cx="2377500" cy="528900"/>
          </a:xfrm>
          <a:prstGeom prst="rect">
            <a:avLst/>
          </a:prstGeom>
          <a:solidFill>
            <a:srgbClr val="51BD85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14</a:t>
            </a:r>
            <a:r>
              <a:rPr baseline="30000" lang="en" sz="2000">
                <a:latin typeface="Lexend"/>
                <a:ea typeface="Lexend"/>
                <a:cs typeface="Lexend"/>
                <a:sym typeface="Lexend"/>
              </a:rPr>
              <a:t>th</a:t>
            </a:r>
            <a:r>
              <a:rPr lang="en" sz="2000">
                <a:latin typeface="Lexend"/>
                <a:ea typeface="Lexend"/>
                <a:cs typeface="Lexend"/>
                <a:sym typeface="Lexend"/>
              </a:rPr>
              <a:t> January 2025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4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a">
  <p:cSld name="CUSTOM_15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935550" y="1111474"/>
            <a:ext cx="7315200" cy="3657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latin typeface="Lexend"/>
                <a:ea typeface="Lexend"/>
                <a:cs typeface="Lexend"/>
                <a:sym typeface="Lexend"/>
              </a:rPr>
              <a:t> Q/A</a:t>
            </a:r>
            <a:endParaRPr sz="1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" name="Google Shape;20;p4"/>
          <p:cNvSpPr txBox="1"/>
          <p:nvPr/>
        </p:nvSpPr>
        <p:spPr>
          <a:xfrm>
            <a:off x="274325" y="182880"/>
            <a:ext cx="5486400" cy="54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End of Lesson</a:t>
            </a:r>
            <a:endParaRPr b="1"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a woman with her mouth open and the words &quot; i have questions &quot; above her (Provided by Tenor)"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0838" y="1190338"/>
            <a:ext cx="2219325" cy="22193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"/>
              <a:buNone/>
              <a:defRPr sz="3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14575" y="2355900"/>
            <a:ext cx="53409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8226351" y="182880"/>
            <a:ext cx="548700" cy="548700"/>
          </a:xfrm>
          <a:prstGeom prst="rect">
            <a:avLst/>
          </a:prstGeom>
          <a:solidFill>
            <a:srgbClr val="51BD85"/>
          </a:solidFill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2200">
                <a:solidFill>
                  <a:srgbClr val="1D1D1D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b="1" sz="2200">
              <a:solidFill>
                <a:srgbClr val="1D1D1D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">
          <p15:clr>
            <a:srgbClr val="E46962"/>
          </p15:clr>
        </p15:guide>
        <p15:guide id="2" pos="738">
          <p15:clr>
            <a:srgbClr val="E46962"/>
          </p15:clr>
        </p15:guide>
        <p15:guide id="3" pos="405">
          <p15:clr>
            <a:srgbClr val="E46962"/>
          </p15:clr>
        </p15:guide>
        <p15:guide id="4" pos="1396">
          <p15:clr>
            <a:srgbClr val="E46962"/>
          </p15:clr>
        </p15:guide>
        <p15:guide id="5" pos="1067">
          <p15:clr>
            <a:srgbClr val="E46962"/>
          </p15:clr>
        </p15:guide>
        <p15:guide id="6" pos="1725">
          <p15:clr>
            <a:srgbClr val="E46962"/>
          </p15:clr>
        </p15:guide>
        <p15:guide id="7" pos="2054">
          <p15:clr>
            <a:srgbClr val="E46962"/>
          </p15:clr>
        </p15:guide>
        <p15:guide id="8" pos="2387">
          <p15:clr>
            <a:srgbClr val="E46962"/>
          </p15:clr>
        </p15:guide>
        <p15:guide id="9" pos="2720">
          <p15:clr>
            <a:srgbClr val="E46962"/>
          </p15:clr>
        </p15:guide>
        <p15:guide id="10" pos="3049">
          <p15:clr>
            <a:srgbClr val="E46962"/>
          </p15:clr>
        </p15:guide>
        <p15:guide id="11" pos="3378">
          <p15:clr>
            <a:srgbClr val="E46962"/>
          </p15:clr>
        </p15:guide>
        <p15:guide id="12" pos="3706">
          <p15:clr>
            <a:srgbClr val="E46962"/>
          </p15:clr>
        </p15:guide>
        <p15:guide id="13" pos="4035">
          <p15:clr>
            <a:srgbClr val="E46962"/>
          </p15:clr>
        </p15:guide>
        <p15:guide id="14" pos="4364">
          <p15:clr>
            <a:srgbClr val="E46962"/>
          </p15:clr>
        </p15:guide>
        <p15:guide id="15" pos="4693">
          <p15:clr>
            <a:srgbClr val="E46962"/>
          </p15:clr>
        </p15:guide>
        <p15:guide id="16" pos="5025">
          <p15:clr>
            <a:srgbClr val="E46962"/>
          </p15:clr>
        </p15:guide>
        <p15:guide id="17" pos="5355">
          <p15:clr>
            <a:srgbClr val="E46962"/>
          </p15:clr>
        </p15:guide>
        <p15:guide id="18" pos="5688">
          <p15:clr>
            <a:srgbClr val="E46962"/>
          </p15:clr>
        </p15:guide>
        <p15:guide id="19" orient="horz" pos="72">
          <p15:clr>
            <a:srgbClr val="E46962"/>
          </p15:clr>
        </p15:guide>
        <p15:guide id="20" orient="horz" pos="417">
          <p15:clr>
            <a:srgbClr val="E46962"/>
          </p15:clr>
        </p15:guide>
        <p15:guide id="21" orient="horz" pos="415">
          <p15:clr>
            <a:srgbClr val="E46962"/>
          </p15:clr>
        </p15:guide>
        <p15:guide id="22" orient="horz" pos="761">
          <p15:clr>
            <a:srgbClr val="E46962"/>
          </p15:clr>
        </p15:guide>
        <p15:guide id="23" orient="horz" pos="1101">
          <p15:clr>
            <a:srgbClr val="E46962"/>
          </p15:clr>
        </p15:guide>
        <p15:guide id="24" orient="horz" pos="1449">
          <p15:clr>
            <a:srgbClr val="E46962"/>
          </p15:clr>
        </p15:guide>
        <p15:guide id="25" orient="horz" pos="1791">
          <p15:clr>
            <a:srgbClr val="E46962"/>
          </p15:clr>
        </p15:guide>
        <p15:guide id="26" orient="horz" pos="2134">
          <p15:clr>
            <a:srgbClr val="E46962"/>
          </p15:clr>
        </p15:guide>
        <p15:guide id="27" orient="horz" pos="2479">
          <p15:clr>
            <a:srgbClr val="E46962"/>
          </p15:clr>
        </p15:guide>
        <p15:guide id="28" orient="horz" pos="2825">
          <p15:clr>
            <a:srgbClr val="E46962"/>
          </p15:clr>
        </p15:guide>
        <p15:guide id="29" orient="horz" pos="3166">
          <p15:clr>
            <a:srgbClr val="E46962"/>
          </p15:clr>
        </p15:guide>
        <p15:guide id="30" pos="184">
          <p15:clr>
            <a:srgbClr val="E46962"/>
          </p15:clr>
        </p15:guide>
        <p15:guide id="31" orient="horz" pos="184">
          <p15:clr>
            <a:srgbClr val="E46962"/>
          </p15:clr>
        </p15:guide>
        <p15:guide id="32" pos="5576">
          <p15:clr>
            <a:srgbClr val="E46962"/>
          </p15:clr>
        </p15:guide>
        <p15:guide id="33" orient="horz" pos="1620">
          <p15:clr>
            <a:srgbClr val="E46962"/>
          </p15:clr>
        </p15:guide>
        <p15:guide id="34" orient="horz" pos="1716">
          <p15:clr>
            <a:srgbClr val="E46962"/>
          </p15:clr>
        </p15:guide>
        <p15:guide id="35" orient="horz" pos="305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216400" y="1747475"/>
            <a:ext cx="4711200" cy="21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Welcome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 &amp;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Context</a:t>
            </a:r>
            <a:endParaRPr sz="4500"/>
          </a:p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586725" y="1750825"/>
            <a:ext cx="5304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452" y="152399"/>
            <a:ext cx="527109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0" l="18608" r="14164" t="0"/>
          <a:stretch/>
        </p:blipFill>
        <p:spPr>
          <a:xfrm>
            <a:off x="1680600" y="152400"/>
            <a:ext cx="57828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0" l="17926" r="17545" t="0"/>
          <a:stretch/>
        </p:blipFill>
        <p:spPr>
          <a:xfrm>
            <a:off x="1796450" y="152400"/>
            <a:ext cx="55510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250" y="638013"/>
            <a:ext cx="6875501" cy="38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400" y="666224"/>
            <a:ext cx="6775200" cy="3811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0E8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524" y="655613"/>
            <a:ext cx="6812952" cy="38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199" y="546862"/>
            <a:ext cx="7199602" cy="404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49" y="582950"/>
            <a:ext cx="7071302" cy="39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099" y="549063"/>
            <a:ext cx="7191802" cy="40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563" y="575200"/>
            <a:ext cx="7098875" cy="39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3B3B3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501" y="593138"/>
            <a:ext cx="7034998" cy="395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00" y="222800"/>
            <a:ext cx="7575598" cy="426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36" y="219456"/>
            <a:ext cx="75712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774" y="797837"/>
            <a:ext cx="5014451" cy="354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228" y="152401"/>
            <a:ext cx="6053545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313" y="152398"/>
            <a:ext cx="5053373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052" y="152400"/>
            <a:ext cx="71138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26" y="755613"/>
            <a:ext cx="7740749" cy="36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xC">
  <a:themeElements>
    <a:clrScheme name="Simple Light">
      <a:dk1>
        <a:srgbClr val="1D1D1D"/>
      </a:dk1>
      <a:lt1>
        <a:srgbClr val="FFFFF0"/>
      </a:lt1>
      <a:dk2>
        <a:srgbClr val="51BD85"/>
      </a:dk2>
      <a:lt2>
        <a:srgbClr val="FF6652"/>
      </a:lt2>
      <a:accent1>
        <a:srgbClr val="FFE534"/>
      </a:accent1>
      <a:accent2>
        <a:srgbClr val="FFBBDC"/>
      </a:accent2>
      <a:accent3>
        <a:srgbClr val="6AD2E6"/>
      </a:accent3>
      <a:accent4>
        <a:srgbClr val="DBC89F"/>
      </a:accent4>
      <a:accent5>
        <a:srgbClr val="D8E4D6"/>
      </a:accent5>
      <a:accent6>
        <a:srgbClr val="FFFFFF"/>
      </a:accent6>
      <a:hlink>
        <a:srgbClr val="6AD2E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